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69" r:id="rId5"/>
  </p:sldMasterIdLst>
  <p:notesMasterIdLst>
    <p:notesMasterId r:id="rId10"/>
  </p:notesMasterIdLst>
  <p:sldIdLst>
    <p:sldId id="257" r:id="rId6"/>
    <p:sldId id="258" r:id="rId7"/>
    <p:sldId id="374" r:id="rId8"/>
    <p:sldId id="3262" r:id="rId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78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93D8C-EF80-49FC-9841-10E9EEE5C8AE}" type="datetimeFigureOut">
              <a:rPr lang="en-IL" smtClean="0"/>
              <a:t>06/06/2024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B485A-01ED-47D1-A7ED-A317143A275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553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1697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058D4-D1DD-AC5E-0BD7-3F5215678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EA223-A70E-DA7C-DE08-FD185725A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CE0D35-6D92-4557-BBC8-C64EB19A2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10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598" y="992767"/>
            <a:ext cx="1136042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587" y="3778833"/>
            <a:ext cx="1136042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r>
              <a:rPr lang="en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5577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46" y="600200"/>
            <a:ext cx="8490094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846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5806" y="-167"/>
            <a:ext cx="6095806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3989" y="1644233"/>
            <a:ext cx="5393298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3989" y="3737433"/>
            <a:ext cx="5393298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5790" y="965433"/>
            <a:ext cx="5115834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154" lvl="0" indent="-380962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309" lvl="1" indent="-349215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463" lvl="2" indent="-349215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617" lvl="3" indent="-349215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5771" lvl="4" indent="-349215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2926" lvl="5" indent="-349215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080" lvl="6" indent="-349215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234" lvl="7" indent="-349215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389" lvl="8" indent="-349215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45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587" y="5640767"/>
            <a:ext cx="7998158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154" lvl="0" indent="-22857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5742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34286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09" lvl="1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463" lvl="2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617" lvl="3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771" lvl="4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926" lvl="5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5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587" y="593367"/>
            <a:ext cx="1136042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2400" b="0" i="0" u="none" strike="noStrike" cap="none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61D4F7-5BE6-E36B-4191-2BC584ECA208}"/>
              </a:ext>
            </a:extLst>
          </p:cNvPr>
          <p:cNvSpPr/>
          <p:nvPr userDrawn="1"/>
        </p:nvSpPr>
        <p:spPr>
          <a:xfrm>
            <a:off x="-9328" y="6437043"/>
            <a:ext cx="12192000" cy="426720"/>
          </a:xfrm>
          <a:prstGeom prst="rect">
            <a:avLst/>
          </a:prstGeom>
          <a:solidFill>
            <a:schemeClr val="bg1">
              <a:alpha val="6289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800"/>
          </a:p>
        </p:txBody>
      </p:sp>
    </p:spTree>
    <p:extLst>
      <p:ext uri="{BB962C8B-B14F-4D97-AF65-F5344CB8AC3E}">
        <p14:creationId xmlns:p14="http://schemas.microsoft.com/office/powerpoint/2010/main" val="398117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587" y="593367"/>
            <a:ext cx="1136042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587" y="1536633"/>
            <a:ext cx="5333005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54" lvl="0" indent="-349215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309" lvl="1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463" lvl="2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617" lvl="3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771" lvl="4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2926" lvl="5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080" lvl="6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234" lvl="7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389" lvl="8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2995" y="1536633"/>
            <a:ext cx="5333005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54" lvl="0" indent="-349215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309" lvl="1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463" lvl="2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617" lvl="3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771" lvl="4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2926" lvl="5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080" lvl="6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234" lvl="7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389" lvl="8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2448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587" y="740800"/>
            <a:ext cx="3743812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587" y="1852800"/>
            <a:ext cx="3743812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54" lvl="0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309" lvl="1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463" lvl="2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617" lvl="3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771" lvl="4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2926" lvl="5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080" lvl="6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234" lvl="7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389" lvl="8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610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46" y="600200"/>
            <a:ext cx="8490094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3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161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5806" y="-167"/>
            <a:ext cx="6095806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3989" y="1644233"/>
            <a:ext cx="5393298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599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3989" y="3737433"/>
            <a:ext cx="5393298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5790" y="965433"/>
            <a:ext cx="5115834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154" lvl="0" indent="-380962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309" lvl="1" indent="-349215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463" lvl="2" indent="-349215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617" lvl="3" indent="-349215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5771" lvl="4" indent="-349215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2926" lvl="5" indent="-349215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080" lvl="6" indent="-349215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234" lvl="7" indent="-349215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389" lvl="8" indent="-349215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314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587" y="5640767"/>
            <a:ext cx="7998158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154" lvl="0" indent="-22857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527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598" y="992767"/>
            <a:ext cx="1136042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899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587" y="3778833"/>
            <a:ext cx="1136042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155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587" y="593367"/>
            <a:ext cx="1136042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587" y="1536633"/>
            <a:ext cx="5333005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54" lvl="0" indent="-349215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309" lvl="1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463" lvl="2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617" lvl="3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771" lvl="4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2926" lvl="5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080" lvl="6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234" lvl="7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389" lvl="8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2995" y="1536633"/>
            <a:ext cx="5333005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54" lvl="0" indent="-349215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309" lvl="1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463" lvl="2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617" lvl="3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771" lvl="4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2926" lvl="5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080" lvl="6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234" lvl="7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389" lvl="8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E236F-BD2B-FC61-32F3-B45EAC6A96C5}"/>
              </a:ext>
            </a:extLst>
          </p:cNvPr>
          <p:cNvSpPr txBox="1"/>
          <p:nvPr userDrawn="1"/>
        </p:nvSpPr>
        <p:spPr>
          <a:xfrm>
            <a:off x="3239464" y="6608856"/>
            <a:ext cx="6096590" cy="26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9143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@2023 Odysight</a:t>
            </a:r>
            <a:r>
              <a:rPr lang="en-US" sz="1400" baseline="3000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</a:t>
            </a:r>
            <a:r>
              <a:rPr lang="en-US" sz="140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Proprietary. All rights reserved. Confidential.</a:t>
            </a:r>
            <a:endParaRPr lang="en-US" sz="3200">
              <a:solidFill>
                <a:schemeClr val="tx1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  <p:extLst>
      <p:ext uri="{BB962C8B-B14F-4D97-AF65-F5344CB8AC3E}">
        <p14:creationId xmlns:p14="http://schemas.microsoft.com/office/powerpoint/2010/main" val="339146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587" y="740800"/>
            <a:ext cx="3743812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587" y="1852800"/>
            <a:ext cx="3743812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54" lvl="0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309" lvl="1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463" lvl="2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617" lvl="3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771" lvl="4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2926" lvl="5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080" lvl="6" indent="-330167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234" lvl="7" indent="-330167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389" lvl="8" indent="-330167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229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587" y="593367"/>
            <a:ext cx="1136042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587" y="1536633"/>
            <a:ext cx="1136042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35949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587" y="593367"/>
            <a:ext cx="1136042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587" y="1536633"/>
            <a:ext cx="1136042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251" y="6217622"/>
            <a:ext cx="731605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96916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9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3"/>
          <p:cNvPicPr preferRelativeResize="0"/>
          <p:nvPr/>
        </p:nvPicPr>
        <p:blipFill rotWithShape="1">
          <a:blip r:embed="rId3">
            <a:alphaModFix/>
          </a:blip>
          <a:srcRect l="6738" t="14394" r="5388" b="3882"/>
          <a:stretch/>
        </p:blipFill>
        <p:spPr>
          <a:xfrm>
            <a:off x="0" y="1"/>
            <a:ext cx="12200876" cy="68994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7CED82-65E4-387C-7361-730A2BDEE6DA}"/>
              </a:ext>
            </a:extLst>
          </p:cNvPr>
          <p:cNvSpPr/>
          <p:nvPr/>
        </p:nvSpPr>
        <p:spPr>
          <a:xfrm>
            <a:off x="3379254" y="2160659"/>
            <a:ext cx="5091290" cy="1268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buClr>
                <a:srgbClr val="000000"/>
              </a:buClr>
            </a:pPr>
            <a:endParaRPr lang="en-IL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Google Shape;77;p17">
            <a:extLst>
              <a:ext uri="{FF2B5EF4-FFF2-40B4-BE49-F238E27FC236}">
                <a16:creationId xmlns:a16="http://schemas.microsoft.com/office/drawing/2014/main" id="{921F58DB-4C93-DB20-DFF9-7A66A372AFAE}"/>
              </a:ext>
            </a:extLst>
          </p:cNvPr>
          <p:cNvSpPr txBox="1"/>
          <p:nvPr/>
        </p:nvSpPr>
        <p:spPr>
          <a:xfrm>
            <a:off x="881891" y="3821961"/>
            <a:ext cx="6540000" cy="211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91440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latin typeface="Montserrat Light"/>
                <a:ea typeface="Montserrat Light"/>
                <a:cs typeface="Montserrat Light"/>
                <a:sym typeface="Montserrat Light"/>
              </a:rPr>
              <a:t>Predictive</a:t>
            </a:r>
            <a:endParaRPr sz="4500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latin typeface="Montserrat Light"/>
                <a:ea typeface="Montserrat Light"/>
                <a:cs typeface="Montserrat Light"/>
                <a:sym typeface="Montserrat Light"/>
              </a:rPr>
              <a:t>Health Monitoring </a:t>
            </a:r>
            <a:r>
              <a:rPr lang="en" sz="4500" dirty="0">
                <a:latin typeface="Montserrat Light"/>
                <a:sym typeface="Montserrat Light"/>
              </a:rPr>
              <a:t>Systems</a:t>
            </a:r>
            <a:endParaRPr sz="4500" dirty="0">
              <a:latin typeface="Montserrat Light"/>
              <a:sym typeface="Montserrat Light"/>
            </a:endParaRPr>
          </a:p>
        </p:txBody>
      </p:sp>
      <p:sp>
        <p:nvSpPr>
          <p:cNvPr id="7" name="Google Shape;78;p17">
            <a:extLst>
              <a:ext uri="{FF2B5EF4-FFF2-40B4-BE49-F238E27FC236}">
                <a16:creationId xmlns:a16="http://schemas.microsoft.com/office/drawing/2014/main" id="{93786BA1-FDB4-267B-28BF-B2D0B361E3D5}"/>
              </a:ext>
            </a:extLst>
          </p:cNvPr>
          <p:cNvSpPr txBox="1"/>
          <p:nvPr/>
        </p:nvSpPr>
        <p:spPr>
          <a:xfrm>
            <a:off x="881891" y="5937884"/>
            <a:ext cx="52680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marL="0" lvl="0" indent="9144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Montserrat Light"/>
                <a:ea typeface="Montserrat Light"/>
                <a:cs typeface="Montserrat Light"/>
                <a:sym typeface="Montserrat Light"/>
              </a:rPr>
              <a:t>FROM VISUAL SENSOR TO INSIGHT</a:t>
            </a:r>
            <a:endParaRPr sz="2500" dirty="0">
              <a:latin typeface="Miriam Libre"/>
              <a:ea typeface="Miriam Libre"/>
              <a:cs typeface="Miriam Libre"/>
              <a:sym typeface="Miriam Libre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9F9D95-3C97-EC81-8299-5056A2E776F4}"/>
              </a:ext>
            </a:extLst>
          </p:cNvPr>
          <p:cNvCxnSpPr>
            <a:cxnSpLocks/>
          </p:cNvCxnSpPr>
          <p:nvPr/>
        </p:nvCxnSpPr>
        <p:spPr>
          <a:xfrm>
            <a:off x="824741" y="3977640"/>
            <a:ext cx="0" cy="222885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1525E7D0-DB7B-6DCC-3497-3C449C9F1D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015402"/>
            <a:ext cx="6688053" cy="870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4"/>
          <p:cNvPicPr preferRelativeResize="0"/>
          <p:nvPr/>
        </p:nvPicPr>
        <p:blipFill rotWithShape="1">
          <a:blip r:embed="rId3">
            <a:alphaModFix/>
          </a:blip>
          <a:srcRect l="25836" r="12310"/>
          <a:stretch/>
        </p:blipFill>
        <p:spPr>
          <a:xfrm>
            <a:off x="3998535" y="449"/>
            <a:ext cx="8193465" cy="68575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4"/>
          <p:cNvSpPr txBox="1"/>
          <p:nvPr/>
        </p:nvSpPr>
        <p:spPr>
          <a:xfrm>
            <a:off x="676990" y="1573860"/>
            <a:ext cx="6946223" cy="296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45694" rIns="91413" bIns="45694" anchor="b" anchorCtr="0">
            <a:noAutofit/>
          </a:bodyPr>
          <a:lstStyle/>
          <a:p>
            <a:pPr defTabSz="914309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1100"/>
              <a:defRPr/>
            </a:pPr>
            <a:endParaRPr sz="2400" kern="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defTabSz="914309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SzPts val="1100"/>
              <a:defRPr/>
            </a:pPr>
            <a:r>
              <a:rPr lang="en-US" sz="24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</a:t>
            </a:r>
            <a:r>
              <a:rPr lang="en-US" sz="2400" b="1" kern="0" dirty="0">
                <a:solidFill>
                  <a:srgbClr val="6622AA"/>
                </a:solidFill>
                <a:latin typeface="Raleway"/>
                <a:ea typeface="Raleway"/>
                <a:cs typeface="Raleway"/>
                <a:sym typeface="Raleway"/>
              </a:rPr>
              <a:t>see</a:t>
            </a:r>
            <a:r>
              <a:rPr lang="en-US" sz="24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what others do not.</a:t>
            </a:r>
            <a:endParaRPr sz="1400" kern="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defTabSz="914309">
              <a:lnSpc>
                <a:spcPct val="90000"/>
              </a:lnSpc>
              <a:spcBef>
                <a:spcPts val="1600"/>
              </a:spcBef>
              <a:buClr>
                <a:srgbClr val="000000"/>
              </a:buClr>
              <a:buSzPts val="1100"/>
              <a:defRPr/>
            </a:pPr>
            <a:r>
              <a:rPr lang="en-US" sz="24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</a:t>
            </a:r>
            <a:r>
              <a:rPr lang="en-US" sz="2400" kern="0" dirty="0">
                <a:solidFill>
                  <a:srgbClr val="9C85F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400" b="1" kern="0" dirty="0">
                <a:solidFill>
                  <a:srgbClr val="6622AA"/>
                </a:solidFill>
                <a:latin typeface="Raleway"/>
                <a:ea typeface="Raleway"/>
                <a:cs typeface="Raleway"/>
                <a:sym typeface="Raleway"/>
              </a:rPr>
              <a:t>perceive</a:t>
            </a:r>
            <a:r>
              <a:rPr lang="en-US" sz="2400" kern="0" dirty="0">
                <a:solidFill>
                  <a:srgbClr val="9C85F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4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others can not.</a:t>
            </a:r>
            <a:endParaRPr sz="1400" kern="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defTabSz="914309">
              <a:lnSpc>
                <a:spcPct val="90000"/>
              </a:lnSpc>
              <a:spcBef>
                <a:spcPts val="1600"/>
              </a:spcBef>
              <a:buClr>
                <a:srgbClr val="FFFFFF"/>
              </a:buClr>
              <a:buSzPts val="5200"/>
              <a:defRPr/>
            </a:pPr>
            <a:endParaRPr sz="4400" b="1" kern="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8237D5-32D5-1F28-69B8-110FCEC48074}"/>
              </a:ext>
            </a:extLst>
          </p:cNvPr>
          <p:cNvCxnSpPr>
            <a:cxnSpLocks/>
          </p:cNvCxnSpPr>
          <p:nvPr/>
        </p:nvCxnSpPr>
        <p:spPr>
          <a:xfrm>
            <a:off x="532948" y="2778647"/>
            <a:ext cx="0" cy="878923"/>
          </a:xfrm>
          <a:prstGeom prst="line">
            <a:avLst/>
          </a:prstGeom>
          <a:ln w="28575">
            <a:solidFill>
              <a:srgbClr val="802C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103;p46">
            <a:extLst>
              <a:ext uri="{FF2B5EF4-FFF2-40B4-BE49-F238E27FC236}">
                <a16:creationId xmlns:a16="http://schemas.microsoft.com/office/drawing/2014/main" id="{9DB2E32D-3EED-ABAA-994F-055573C9A7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321" t="29627" b="22526"/>
          <a:stretch/>
        </p:blipFill>
        <p:spPr>
          <a:xfrm>
            <a:off x="9511174" y="6415931"/>
            <a:ext cx="1922289" cy="35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4;p46">
            <a:extLst>
              <a:ext uri="{FF2B5EF4-FFF2-40B4-BE49-F238E27FC236}">
                <a16:creationId xmlns:a16="http://schemas.microsoft.com/office/drawing/2014/main" id="{83839D1D-9775-D303-CEA8-6DFD1A76E927}"/>
              </a:ext>
            </a:extLst>
          </p:cNvPr>
          <p:cNvSpPr txBox="1"/>
          <p:nvPr/>
        </p:nvSpPr>
        <p:spPr>
          <a:xfrm>
            <a:off x="78815" y="6472218"/>
            <a:ext cx="1848342" cy="27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45694" rIns="91413" bIns="45694" anchor="t" anchorCtr="0">
            <a:spAutoFit/>
          </a:bodyPr>
          <a:lstStyle/>
          <a:p>
            <a:pPr defTabSz="914309">
              <a:buClr>
                <a:srgbClr val="000000"/>
              </a:buClr>
              <a:buSzPts val="1200"/>
              <a:defRPr/>
            </a:pPr>
            <a:r>
              <a:rPr lang="en-US" sz="12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power of vision |</a:t>
            </a:r>
            <a:endParaRPr sz="1200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1AA21-3435-5B9B-D255-8CCF5D7CBC91}"/>
              </a:ext>
            </a:extLst>
          </p:cNvPr>
          <p:cNvCxnSpPr/>
          <p:nvPr/>
        </p:nvCxnSpPr>
        <p:spPr>
          <a:xfrm>
            <a:off x="791" y="6299026"/>
            <a:ext cx="121912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51;p13">
            <a:extLst>
              <a:ext uri="{FF2B5EF4-FFF2-40B4-BE49-F238E27FC236}">
                <a16:creationId xmlns:a16="http://schemas.microsoft.com/office/drawing/2014/main" id="{6014A643-E2A5-D9CF-EB7F-8F6DA9412C5E}"/>
              </a:ext>
            </a:extLst>
          </p:cNvPr>
          <p:cNvSpPr txBox="1"/>
          <p:nvPr/>
        </p:nvSpPr>
        <p:spPr>
          <a:xfrm rot="16200000">
            <a:off x="10158651" y="3813431"/>
            <a:ext cx="3703565" cy="3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spAutoFit/>
          </a:bodyPr>
          <a:lstStyle/>
          <a:p>
            <a:pPr indent="9143" defTabSz="914309">
              <a:lnSpc>
                <a:spcPct val="75000"/>
              </a:lnSpc>
              <a:buClr>
                <a:srgbClr val="000000"/>
              </a:buClr>
              <a:defRPr/>
            </a:pPr>
            <a:r>
              <a:rPr lang="en-US" sz="850" kern="0" dirty="0">
                <a:solidFill>
                  <a:srgbClr val="000000"/>
                </a:solidFill>
                <a:latin typeface="Raleway" pitchFamily="2" charset="0"/>
                <a:ea typeface="Montserrat Light"/>
                <a:cs typeface="Montserrat Light"/>
                <a:sym typeface="Montserrat Light"/>
              </a:rPr>
              <a:t>@2024 Odysight</a:t>
            </a:r>
            <a:r>
              <a:rPr lang="en-US" sz="850" kern="0" baseline="30000" dirty="0">
                <a:solidFill>
                  <a:srgbClr val="000000"/>
                </a:solidFill>
                <a:latin typeface="Raleway" pitchFamily="2" charset="0"/>
                <a:ea typeface="Montserrat Light"/>
                <a:cs typeface="Montserrat Light"/>
                <a:sym typeface="Montserrat Light"/>
              </a:rPr>
              <a:t>AI</a:t>
            </a:r>
            <a:r>
              <a:rPr lang="en-US" sz="850" kern="0" dirty="0">
                <a:solidFill>
                  <a:srgbClr val="000000"/>
                </a:solidFill>
                <a:latin typeface="Raleway" pitchFamily="2" charset="0"/>
                <a:ea typeface="Montserrat Light"/>
                <a:cs typeface="Montserrat Light"/>
                <a:sym typeface="Montserrat Light"/>
              </a:rPr>
              <a:t> Proprietary. All rights reserved. Confidential.</a:t>
            </a:r>
            <a:endParaRPr lang="en-US" sz="850" kern="0" dirty="0">
              <a:solidFill>
                <a:srgbClr val="000000"/>
              </a:solidFill>
              <a:latin typeface="Raleway" pitchFamily="2" charset="0"/>
              <a:ea typeface="Miriam Libre"/>
              <a:cs typeface="Miriam Libre"/>
              <a:sym typeface="Miriam Libre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CA91818-17F0-027D-B019-BB31E7F51E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14845" y="6348351"/>
            <a:ext cx="731605" cy="524700"/>
          </a:xfrm>
        </p:spPr>
        <p:txBody>
          <a:bodyPr/>
          <a:lstStyle/>
          <a:p>
            <a:r>
              <a:rPr lang="en" dirty="0"/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83914F68-EAEA-A667-1A5C-DB375743AE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378F2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3025436" y="2030182"/>
            <a:ext cx="5315275" cy="2749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EE8066-2F75-9CA8-654B-D0CC7B3A0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4" t="-1258" b="7933"/>
          <a:stretch/>
        </p:blipFill>
        <p:spPr>
          <a:xfrm>
            <a:off x="0" y="229485"/>
            <a:ext cx="11974656" cy="6041567"/>
          </a:xfrm>
          <a:prstGeom prst="rect">
            <a:avLst/>
          </a:prstGeom>
        </p:spPr>
      </p:pic>
      <p:pic>
        <p:nvPicPr>
          <p:cNvPr id="2" name="Google Shape;103;p46">
            <a:extLst>
              <a:ext uri="{FF2B5EF4-FFF2-40B4-BE49-F238E27FC236}">
                <a16:creationId xmlns:a16="http://schemas.microsoft.com/office/drawing/2014/main" id="{BC78D1D0-A4E9-6EBB-B4D0-577A6DEB17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321" t="29627" b="22526"/>
          <a:stretch/>
        </p:blipFill>
        <p:spPr>
          <a:xfrm>
            <a:off x="9612034" y="6397234"/>
            <a:ext cx="1922289" cy="35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3;p47">
            <a:extLst>
              <a:ext uri="{FF2B5EF4-FFF2-40B4-BE49-F238E27FC236}">
                <a16:creationId xmlns:a16="http://schemas.microsoft.com/office/drawing/2014/main" id="{16201F4E-98C2-39F3-466D-7F3398B1BDF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41635" b="47024"/>
          <a:stretch/>
        </p:blipFill>
        <p:spPr>
          <a:xfrm rot="10800000" flipH="1">
            <a:off x="-34290" y="5160057"/>
            <a:ext cx="5594082" cy="16985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4;p46">
            <a:extLst>
              <a:ext uri="{FF2B5EF4-FFF2-40B4-BE49-F238E27FC236}">
                <a16:creationId xmlns:a16="http://schemas.microsoft.com/office/drawing/2014/main" id="{3AFC5E26-A573-B6E8-65E4-D133F15DB76A}"/>
              </a:ext>
            </a:extLst>
          </p:cNvPr>
          <p:cNvSpPr txBox="1"/>
          <p:nvPr/>
        </p:nvSpPr>
        <p:spPr>
          <a:xfrm>
            <a:off x="227764" y="6482876"/>
            <a:ext cx="2065464" cy="276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45694" rIns="91413" bIns="45694" anchor="t" anchorCtr="0">
            <a:spAutoFit/>
          </a:bodyPr>
          <a:lstStyle/>
          <a:p>
            <a:pPr defTabSz="914309">
              <a:buClr>
                <a:srgbClr val="000000"/>
              </a:buClr>
              <a:buSzPts val="1200"/>
            </a:pPr>
            <a:r>
              <a:rPr lang="en-US" sz="12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power of vision |</a:t>
            </a:r>
            <a:endParaRPr sz="1200" kern="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EE9A5A-D853-6594-BA29-35B39BA28567}"/>
              </a:ext>
            </a:extLst>
          </p:cNvPr>
          <p:cNvGrpSpPr/>
          <p:nvPr/>
        </p:nvGrpSpPr>
        <p:grpSpPr>
          <a:xfrm>
            <a:off x="741000" y="1528133"/>
            <a:ext cx="10589260" cy="4238224"/>
            <a:chOff x="1088702" y="1827953"/>
            <a:chExt cx="10590639" cy="423876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5CCEEA4-3FB1-2096-2020-C5A5827BA78F}"/>
                </a:ext>
              </a:extLst>
            </p:cNvPr>
            <p:cNvGrpSpPr/>
            <p:nvPr/>
          </p:nvGrpSpPr>
          <p:grpSpPr>
            <a:xfrm>
              <a:off x="1088702" y="1832990"/>
              <a:ext cx="2492684" cy="4233730"/>
              <a:chOff x="1259710" y="1832990"/>
              <a:chExt cx="2492684" cy="423373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99E5965-1993-E35C-13A8-53F6AA46ECA4}"/>
                  </a:ext>
                </a:extLst>
              </p:cNvPr>
              <p:cNvGrpSpPr/>
              <p:nvPr/>
            </p:nvGrpSpPr>
            <p:grpSpPr>
              <a:xfrm>
                <a:off x="1259710" y="1832990"/>
                <a:ext cx="2492684" cy="1231194"/>
                <a:chOff x="1259710" y="2010695"/>
                <a:chExt cx="2492684" cy="1231194"/>
              </a:xfrm>
            </p:grpSpPr>
            <p:sp>
              <p:nvSpPr>
                <p:cNvPr id="48" name="Google Shape;88;p18">
                  <a:extLst>
                    <a:ext uri="{FF2B5EF4-FFF2-40B4-BE49-F238E27FC236}">
                      <a16:creationId xmlns:a16="http://schemas.microsoft.com/office/drawing/2014/main" id="{34F2832E-EC81-AA2B-2C3B-AA8B4A21DBBE}"/>
                    </a:ext>
                  </a:extLst>
                </p:cNvPr>
                <p:cNvSpPr txBox="1"/>
                <p:nvPr/>
              </p:nvSpPr>
              <p:spPr>
                <a:xfrm>
                  <a:off x="1368832" y="2010695"/>
                  <a:ext cx="2383562" cy="1231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884" tIns="121884" rIns="121884" bIns="121884" anchor="t" anchorCtr="0">
                  <a:spAutoFit/>
                </a:bodyPr>
                <a:lstStyle/>
                <a:p>
                  <a:pPr defTabSz="914309">
                    <a:buClr>
                      <a:srgbClr val="000000"/>
                    </a:buClr>
                    <a:defRPr/>
                  </a:pPr>
                  <a:r>
                    <a:rPr lang="en-US" sz="1600" kern="0" dirty="0">
                      <a:solidFill>
                        <a:srgbClr val="000000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Founded in 2019</a:t>
                  </a:r>
                </a:p>
                <a:p>
                  <a:pPr defTabSz="914309">
                    <a:buClr>
                      <a:srgbClr val="000000"/>
                    </a:buClr>
                    <a:defRPr/>
                  </a:pPr>
                  <a:r>
                    <a:rPr lang="en-US" sz="1600" kern="0" dirty="0">
                      <a:solidFill>
                        <a:srgbClr val="000000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public traded company  </a:t>
                  </a:r>
                </a:p>
                <a:p>
                  <a:pPr defTabSz="914309">
                    <a:buClr>
                      <a:srgbClr val="000000"/>
                    </a:buClr>
                    <a:defRPr/>
                  </a:pPr>
                  <a:endParaRPr lang="en-US" sz="1600" kern="0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49" name="Google Shape;50;p13">
                  <a:extLst>
                    <a:ext uri="{FF2B5EF4-FFF2-40B4-BE49-F238E27FC236}">
                      <a16:creationId xmlns:a16="http://schemas.microsoft.com/office/drawing/2014/main" id="{35FC85B2-B05E-5230-EF23-3D751DDDD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59710" y="2069199"/>
                  <a:ext cx="7971" cy="52500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FFE10F-FF25-DA64-3A53-84CC76EBED1D}"/>
                  </a:ext>
                </a:extLst>
              </p:cNvPr>
              <p:cNvGrpSpPr/>
              <p:nvPr/>
            </p:nvGrpSpPr>
            <p:grpSpPr>
              <a:xfrm>
                <a:off x="1259710" y="3242367"/>
                <a:ext cx="2195015" cy="1477447"/>
                <a:chOff x="1259710" y="2135557"/>
                <a:chExt cx="2195015" cy="1477447"/>
              </a:xfrm>
            </p:grpSpPr>
            <p:sp>
              <p:nvSpPr>
                <p:cNvPr id="46" name="Google Shape;88;p18">
                  <a:extLst>
                    <a:ext uri="{FF2B5EF4-FFF2-40B4-BE49-F238E27FC236}">
                      <a16:creationId xmlns:a16="http://schemas.microsoft.com/office/drawing/2014/main" id="{369B4764-758F-7A45-137D-29A4FC27F1F8}"/>
                    </a:ext>
                  </a:extLst>
                </p:cNvPr>
                <p:cNvSpPr txBox="1"/>
                <p:nvPr/>
              </p:nvSpPr>
              <p:spPr>
                <a:xfrm>
                  <a:off x="1368832" y="2135557"/>
                  <a:ext cx="2085893" cy="14774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884" tIns="121884" rIns="121884" bIns="121884" anchor="t" anchorCtr="0">
                  <a:spAutoFit/>
                </a:bodyPr>
                <a:lstStyle/>
                <a:p>
                  <a:pPr defTabSz="914309">
                    <a:buClr>
                      <a:srgbClr val="000000"/>
                    </a:buClr>
                    <a:defRPr/>
                  </a:pPr>
                  <a:r>
                    <a:rPr lang="en-US" sz="1600" kern="0" dirty="0">
                      <a:solidFill>
                        <a:srgbClr val="000000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Located in Omer advance technology  park (south of Israel)</a:t>
                  </a:r>
                </a:p>
                <a:p>
                  <a:pPr defTabSz="914309">
                    <a:buClr>
                      <a:srgbClr val="000000"/>
                    </a:buClr>
                    <a:defRPr/>
                  </a:pPr>
                  <a:endParaRPr lang="en-US" sz="1600" kern="0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47" name="Google Shape;50;p13">
                  <a:extLst>
                    <a:ext uri="{FF2B5EF4-FFF2-40B4-BE49-F238E27FC236}">
                      <a16:creationId xmlns:a16="http://schemas.microsoft.com/office/drawing/2014/main" id="{7ABAE80E-5E1B-F4EF-4CFE-3B958AAACA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59710" y="2286397"/>
                  <a:ext cx="7971" cy="52500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8BA3F0D-5FA4-EFF9-034B-4258E8DCBDCD}"/>
                  </a:ext>
                </a:extLst>
              </p:cNvPr>
              <p:cNvGrpSpPr/>
              <p:nvPr/>
            </p:nvGrpSpPr>
            <p:grpSpPr>
              <a:xfrm>
                <a:off x="1259710" y="4835526"/>
                <a:ext cx="2492684" cy="1231194"/>
                <a:chOff x="1259710" y="2444202"/>
                <a:chExt cx="2492684" cy="1231194"/>
              </a:xfrm>
            </p:grpSpPr>
            <p:cxnSp>
              <p:nvCxnSpPr>
                <p:cNvPr id="45" name="Google Shape;50;p13">
                  <a:extLst>
                    <a:ext uri="{FF2B5EF4-FFF2-40B4-BE49-F238E27FC236}">
                      <a16:creationId xmlns:a16="http://schemas.microsoft.com/office/drawing/2014/main" id="{B0EB192A-28AA-9377-BAFD-AE5F1BC84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59710" y="2595040"/>
                  <a:ext cx="7971" cy="52500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4" name="Google Shape;88;p18">
                  <a:extLst>
                    <a:ext uri="{FF2B5EF4-FFF2-40B4-BE49-F238E27FC236}">
                      <a16:creationId xmlns:a16="http://schemas.microsoft.com/office/drawing/2014/main" id="{6CA9FEAF-F262-FAB5-CACF-23A3D8B012D5}"/>
                    </a:ext>
                  </a:extLst>
                </p:cNvPr>
                <p:cNvSpPr txBox="1"/>
                <p:nvPr/>
              </p:nvSpPr>
              <p:spPr>
                <a:xfrm>
                  <a:off x="1368832" y="2444202"/>
                  <a:ext cx="2383562" cy="12311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884" tIns="121884" rIns="121884" bIns="121884" anchor="t" anchorCtr="0">
                  <a:spAutoFit/>
                </a:bodyPr>
                <a:lstStyle/>
                <a:p>
                  <a:pPr defTabSz="914309">
                    <a:buClr>
                      <a:srgbClr val="000000"/>
                    </a:buClr>
                    <a:defRPr/>
                  </a:pPr>
                  <a:r>
                    <a:rPr lang="en-US" sz="1600" kern="0" dirty="0">
                      <a:solidFill>
                        <a:srgbClr val="000000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Proven technology</a:t>
                  </a:r>
                </a:p>
                <a:p>
                  <a:pPr defTabSz="914309">
                    <a:buClr>
                      <a:srgbClr val="000000"/>
                    </a:buClr>
                    <a:defRPr/>
                  </a:pPr>
                  <a:r>
                    <a:rPr lang="en-US" sz="1600" kern="0" dirty="0">
                      <a:solidFill>
                        <a:srgbClr val="000000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for medical &amp; space applications</a:t>
                  </a:r>
                </a:p>
                <a:p>
                  <a:pPr defTabSz="914309">
                    <a:buClr>
                      <a:srgbClr val="000000"/>
                    </a:buClr>
                    <a:defRPr/>
                  </a:pPr>
                  <a:endParaRPr lang="en-US" sz="1600" kern="0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9DD195-3E34-E09A-6572-7CEB29C42469}"/>
                </a:ext>
              </a:extLst>
            </p:cNvPr>
            <p:cNvGrpSpPr/>
            <p:nvPr/>
          </p:nvGrpSpPr>
          <p:grpSpPr>
            <a:xfrm>
              <a:off x="8934139" y="1827953"/>
              <a:ext cx="2745202" cy="3992513"/>
              <a:chOff x="1259710" y="1827953"/>
              <a:chExt cx="2745202" cy="399251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C0A94F-C5FA-9F00-CFCD-E2A49AB9FD8B}"/>
                  </a:ext>
                </a:extLst>
              </p:cNvPr>
              <p:cNvGrpSpPr/>
              <p:nvPr/>
            </p:nvGrpSpPr>
            <p:grpSpPr>
              <a:xfrm>
                <a:off x="1259710" y="1827953"/>
                <a:ext cx="2492684" cy="984940"/>
                <a:chOff x="1259710" y="2005658"/>
                <a:chExt cx="2492684" cy="984940"/>
              </a:xfrm>
            </p:grpSpPr>
            <p:sp>
              <p:nvSpPr>
                <p:cNvPr id="39" name="Google Shape;88;p18">
                  <a:extLst>
                    <a:ext uri="{FF2B5EF4-FFF2-40B4-BE49-F238E27FC236}">
                      <a16:creationId xmlns:a16="http://schemas.microsoft.com/office/drawing/2014/main" id="{6A9E062D-6A37-430D-BAF2-96F1A4FBEDC4}"/>
                    </a:ext>
                  </a:extLst>
                </p:cNvPr>
                <p:cNvSpPr txBox="1"/>
                <p:nvPr/>
              </p:nvSpPr>
              <p:spPr>
                <a:xfrm>
                  <a:off x="1368832" y="2005658"/>
                  <a:ext cx="2383562" cy="9849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884" tIns="121884" rIns="121884" bIns="121884" anchor="t" anchorCtr="0">
                  <a:spAutoFit/>
                </a:bodyPr>
                <a:lstStyle/>
                <a:p>
                  <a:pPr defTabSz="914309">
                    <a:buClr>
                      <a:srgbClr val="000000"/>
                    </a:buClr>
                    <a:defRPr/>
                  </a:pPr>
                  <a:r>
                    <a:rPr lang="en-US" sz="1600" kern="0" dirty="0">
                      <a:solidFill>
                        <a:srgbClr val="000000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$44M invested in the company’s technology</a:t>
                  </a:r>
                </a:p>
              </p:txBody>
            </p:sp>
            <p:cxnSp>
              <p:nvCxnSpPr>
                <p:cNvPr id="40" name="Google Shape;50;p13">
                  <a:extLst>
                    <a:ext uri="{FF2B5EF4-FFF2-40B4-BE49-F238E27FC236}">
                      <a16:creationId xmlns:a16="http://schemas.microsoft.com/office/drawing/2014/main" id="{E7568804-B0B7-8DE5-F0C8-ACB03EE20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59710" y="2069199"/>
                  <a:ext cx="7971" cy="52500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45031A3-C130-1839-12E2-EF9BBE0FB9B3}"/>
                  </a:ext>
                </a:extLst>
              </p:cNvPr>
              <p:cNvGrpSpPr/>
              <p:nvPr/>
            </p:nvGrpSpPr>
            <p:grpSpPr>
              <a:xfrm>
                <a:off x="1259710" y="3242367"/>
                <a:ext cx="2745202" cy="1477447"/>
                <a:chOff x="1259710" y="2135557"/>
                <a:chExt cx="2745202" cy="1477447"/>
              </a:xfrm>
            </p:grpSpPr>
            <p:sp>
              <p:nvSpPr>
                <p:cNvPr id="37" name="Google Shape;88;p18">
                  <a:extLst>
                    <a:ext uri="{FF2B5EF4-FFF2-40B4-BE49-F238E27FC236}">
                      <a16:creationId xmlns:a16="http://schemas.microsoft.com/office/drawing/2014/main" id="{25A33CF0-A6BA-0D8C-E59F-CD03039D88F5}"/>
                    </a:ext>
                  </a:extLst>
                </p:cNvPr>
                <p:cNvSpPr txBox="1"/>
                <p:nvPr/>
              </p:nvSpPr>
              <p:spPr>
                <a:xfrm>
                  <a:off x="1368832" y="2135557"/>
                  <a:ext cx="2636080" cy="14774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884" tIns="121884" rIns="121884" bIns="121884" anchor="t" anchorCtr="0">
                  <a:spAutoFit/>
                </a:bodyPr>
                <a:lstStyle/>
                <a:p>
                  <a:pPr defTabSz="914309">
                    <a:buClr>
                      <a:srgbClr val="000000"/>
                    </a:buClr>
                    <a:defRPr/>
                  </a:pPr>
                  <a:r>
                    <a:rPr lang="en-US" sz="1600" kern="0" dirty="0">
                      <a:solidFill>
                        <a:srgbClr val="000000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Global pioneering leader in video analytics solutions for</a:t>
                  </a:r>
                </a:p>
                <a:p>
                  <a:pPr defTabSz="914309">
                    <a:buClr>
                      <a:srgbClr val="000000"/>
                    </a:buClr>
                    <a:defRPr/>
                  </a:pPr>
                  <a:r>
                    <a:rPr lang="en-US" sz="1600" kern="0" dirty="0">
                      <a:solidFill>
                        <a:srgbClr val="000000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critical I4.0 markets</a:t>
                  </a:r>
                </a:p>
                <a:p>
                  <a:pPr defTabSz="914309">
                    <a:buClr>
                      <a:srgbClr val="000000"/>
                    </a:buClr>
                    <a:defRPr/>
                  </a:pPr>
                  <a:endParaRPr lang="en-US" sz="1600" kern="0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38" name="Google Shape;50;p13">
                  <a:extLst>
                    <a:ext uri="{FF2B5EF4-FFF2-40B4-BE49-F238E27FC236}">
                      <a16:creationId xmlns:a16="http://schemas.microsoft.com/office/drawing/2014/main" id="{4D0C1916-A3A2-8BB9-63FE-74EE54ACBC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59710" y="2286394"/>
                  <a:ext cx="7971" cy="52500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454BBBF-4A66-31DC-5DC1-396B51737F1C}"/>
                  </a:ext>
                </a:extLst>
              </p:cNvPr>
              <p:cNvGrpSpPr/>
              <p:nvPr/>
            </p:nvGrpSpPr>
            <p:grpSpPr>
              <a:xfrm>
                <a:off x="1259710" y="4835526"/>
                <a:ext cx="2492684" cy="984940"/>
                <a:chOff x="1259710" y="2444202"/>
                <a:chExt cx="2492684" cy="984940"/>
              </a:xfrm>
            </p:grpSpPr>
            <p:sp>
              <p:nvSpPr>
                <p:cNvPr id="35" name="Google Shape;88;p18">
                  <a:extLst>
                    <a:ext uri="{FF2B5EF4-FFF2-40B4-BE49-F238E27FC236}">
                      <a16:creationId xmlns:a16="http://schemas.microsoft.com/office/drawing/2014/main" id="{9F15F151-9EF1-DABE-4358-6540B44A66DF}"/>
                    </a:ext>
                  </a:extLst>
                </p:cNvPr>
                <p:cNvSpPr txBox="1"/>
                <p:nvPr/>
              </p:nvSpPr>
              <p:spPr>
                <a:xfrm>
                  <a:off x="1368832" y="2444202"/>
                  <a:ext cx="2383562" cy="9849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884" tIns="121884" rIns="121884" bIns="121884" anchor="t" anchorCtr="0">
                  <a:spAutoFit/>
                </a:bodyPr>
                <a:lstStyle/>
                <a:p>
                  <a:pPr defTabSz="914309">
                    <a:buClr>
                      <a:srgbClr val="000000"/>
                    </a:buClr>
                    <a:defRPr/>
                  </a:pPr>
                  <a:r>
                    <a:rPr lang="en-US" sz="1600" kern="0" dirty="0">
                      <a:solidFill>
                        <a:srgbClr val="000000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Patents protected technology</a:t>
                  </a:r>
                </a:p>
                <a:p>
                  <a:pPr defTabSz="914309">
                    <a:buClr>
                      <a:srgbClr val="000000"/>
                    </a:buClr>
                    <a:defRPr/>
                  </a:pPr>
                  <a:endParaRPr lang="en-US" sz="1600" kern="0" dirty="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36" name="Google Shape;50;p13">
                  <a:extLst>
                    <a:ext uri="{FF2B5EF4-FFF2-40B4-BE49-F238E27FC236}">
                      <a16:creationId xmlns:a16="http://schemas.microsoft.com/office/drawing/2014/main" id="{6E275F04-2E67-06C1-A0AF-100D7621C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59710" y="2595050"/>
                  <a:ext cx="7971" cy="52500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" name="Google Shape;121;p21">
            <a:extLst>
              <a:ext uri="{FF2B5EF4-FFF2-40B4-BE49-F238E27FC236}">
                <a16:creationId xmlns:a16="http://schemas.microsoft.com/office/drawing/2014/main" id="{9D338E00-77D4-7612-17EA-1748083E1699}"/>
              </a:ext>
            </a:extLst>
          </p:cNvPr>
          <p:cNvSpPr txBox="1"/>
          <p:nvPr/>
        </p:nvSpPr>
        <p:spPr>
          <a:xfrm>
            <a:off x="760925" y="412276"/>
            <a:ext cx="6767926" cy="57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spAutoFit/>
          </a:bodyPr>
          <a:lstStyle/>
          <a:p>
            <a:pPr defTabSz="914309">
              <a:lnSpc>
                <a:spcPct val="90000"/>
              </a:lnSpc>
              <a:buClr>
                <a:srgbClr val="000000"/>
              </a:buClr>
              <a:defRPr/>
            </a:pPr>
            <a:r>
              <a:rPr lang="en-US" sz="2400" b="1" kern="0" dirty="0">
                <a:solidFill>
                  <a:srgbClr val="6622AA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Odysight</a:t>
            </a:r>
            <a:r>
              <a:rPr lang="en-US" b="1" kern="0" baseline="60000" dirty="0">
                <a:solidFill>
                  <a:srgbClr val="6622AA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AI</a:t>
            </a:r>
            <a:r>
              <a:rPr lang="en-US" sz="2400" b="1" kern="0" dirty="0">
                <a:solidFill>
                  <a:srgbClr val="6622AA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 at</a:t>
            </a:r>
            <a:r>
              <a:rPr lang="he-IL" sz="2400" b="1" kern="0" dirty="0">
                <a:solidFill>
                  <a:srgbClr val="6622AA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-</a:t>
            </a:r>
            <a:r>
              <a:rPr lang="en-US" sz="2400" b="1" kern="0" dirty="0">
                <a:solidFill>
                  <a:srgbClr val="6622AA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a</a:t>
            </a:r>
            <a:r>
              <a:rPr lang="he-IL" sz="2400" b="1" kern="0" dirty="0">
                <a:solidFill>
                  <a:srgbClr val="6622AA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-</a:t>
            </a:r>
            <a:r>
              <a:rPr lang="en-US" sz="2400" b="1" kern="0" dirty="0">
                <a:solidFill>
                  <a:srgbClr val="6622AA"/>
                </a:solidFill>
                <a:latin typeface="Raleway" pitchFamily="2" charset="0"/>
                <a:ea typeface="Montserrat"/>
                <a:cs typeface="Montserrat"/>
                <a:sym typeface="Montserrat"/>
              </a:rPr>
              <a:t>Glance</a:t>
            </a:r>
            <a:endParaRPr sz="2400" b="1" kern="0" dirty="0">
              <a:solidFill>
                <a:srgbClr val="6622AA"/>
              </a:solidFill>
              <a:latin typeface="Raleway" pitchFamily="2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98B272-D944-5BF2-0A7D-DD1CB5F42F2C}"/>
              </a:ext>
            </a:extLst>
          </p:cNvPr>
          <p:cNvCxnSpPr>
            <a:cxnSpLocks/>
          </p:cNvCxnSpPr>
          <p:nvPr/>
        </p:nvCxnSpPr>
        <p:spPr>
          <a:xfrm>
            <a:off x="726595" y="517156"/>
            <a:ext cx="0" cy="359654"/>
          </a:xfrm>
          <a:prstGeom prst="line">
            <a:avLst/>
          </a:prstGeom>
          <a:ln w="28575">
            <a:solidFill>
              <a:srgbClr val="802C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F24D8D09-35E6-2E48-9F26-5A8C8B8E79F5}"/>
              </a:ext>
            </a:extLst>
          </p:cNvPr>
          <p:cNvSpPr txBox="1">
            <a:spLocks/>
          </p:cNvSpPr>
          <p:nvPr/>
        </p:nvSpPr>
        <p:spPr>
          <a:xfrm>
            <a:off x="11414845" y="6348351"/>
            <a:ext cx="731605" cy="524700"/>
          </a:xfrm>
          <a:prstGeom prst="rect">
            <a:avLst/>
          </a:prstGeom>
        </p:spPr>
        <p:txBody>
          <a:bodyPr anchor="ctr"/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" sz="1300" dirty="0"/>
              <a:t>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0BD6E4-31D1-D885-4805-26E2CB926C7B}"/>
              </a:ext>
            </a:extLst>
          </p:cNvPr>
          <p:cNvCxnSpPr/>
          <p:nvPr/>
        </p:nvCxnSpPr>
        <p:spPr>
          <a:xfrm>
            <a:off x="0" y="6330198"/>
            <a:ext cx="121912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51;p13">
            <a:extLst>
              <a:ext uri="{FF2B5EF4-FFF2-40B4-BE49-F238E27FC236}">
                <a16:creationId xmlns:a16="http://schemas.microsoft.com/office/drawing/2014/main" id="{E66C7651-850F-884B-2072-BA54E4778F7D}"/>
              </a:ext>
            </a:extLst>
          </p:cNvPr>
          <p:cNvSpPr txBox="1"/>
          <p:nvPr/>
        </p:nvSpPr>
        <p:spPr>
          <a:xfrm rot="16200000">
            <a:off x="10158651" y="3813431"/>
            <a:ext cx="3703565" cy="3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spAutoFit/>
          </a:bodyPr>
          <a:lstStyle/>
          <a:p>
            <a:pPr indent="9143" defTabSz="914309">
              <a:lnSpc>
                <a:spcPct val="75000"/>
              </a:lnSpc>
              <a:buClr>
                <a:srgbClr val="000000"/>
              </a:buClr>
              <a:defRPr/>
            </a:pPr>
            <a:r>
              <a:rPr lang="en-US" sz="850" kern="0" dirty="0">
                <a:solidFill>
                  <a:srgbClr val="000000"/>
                </a:solidFill>
                <a:latin typeface="Raleway" pitchFamily="2" charset="0"/>
                <a:ea typeface="Montserrat Light"/>
                <a:cs typeface="Montserrat Light"/>
                <a:sym typeface="Montserrat Light"/>
              </a:rPr>
              <a:t>@2024 Odysight</a:t>
            </a:r>
            <a:r>
              <a:rPr lang="en-US" sz="850" kern="0" baseline="30000" dirty="0">
                <a:solidFill>
                  <a:srgbClr val="000000"/>
                </a:solidFill>
                <a:latin typeface="Raleway" pitchFamily="2" charset="0"/>
                <a:ea typeface="Montserrat Light"/>
                <a:cs typeface="Montserrat Light"/>
                <a:sym typeface="Montserrat Light"/>
              </a:rPr>
              <a:t>AI</a:t>
            </a:r>
            <a:r>
              <a:rPr lang="en-US" sz="850" kern="0" dirty="0">
                <a:solidFill>
                  <a:srgbClr val="000000"/>
                </a:solidFill>
                <a:latin typeface="Raleway" pitchFamily="2" charset="0"/>
                <a:ea typeface="Montserrat Light"/>
                <a:cs typeface="Montserrat Light"/>
                <a:sym typeface="Montserrat Light"/>
              </a:rPr>
              <a:t> Proprietary. All rights reserved. Confidential.</a:t>
            </a:r>
            <a:endParaRPr lang="en-US" sz="850" kern="0" dirty="0">
              <a:solidFill>
                <a:srgbClr val="000000"/>
              </a:solidFill>
              <a:latin typeface="Raleway" pitchFamily="2" charset="0"/>
              <a:ea typeface="Miriam Libre"/>
              <a:cs typeface="Miriam Libre"/>
              <a:sym typeface="Miriam Libre"/>
            </a:endParaRPr>
          </a:p>
        </p:txBody>
      </p:sp>
    </p:spTree>
    <p:extLst>
      <p:ext uri="{BB962C8B-B14F-4D97-AF65-F5344CB8AC3E}">
        <p14:creationId xmlns:p14="http://schemas.microsoft.com/office/powerpoint/2010/main" val="36107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86420-49F0-3AD3-AF8C-8B43255BE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552;p61">
            <a:extLst>
              <a:ext uri="{FF2B5EF4-FFF2-40B4-BE49-F238E27FC236}">
                <a16:creationId xmlns:a16="http://schemas.microsoft.com/office/drawing/2014/main" id="{4F7C02F3-58F8-CAEC-7476-091C425456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134" r="35961" b="41529"/>
          <a:stretch/>
        </p:blipFill>
        <p:spPr>
          <a:xfrm rot="10800000" flipV="1">
            <a:off x="8566630" y="-11114"/>
            <a:ext cx="3625449" cy="2230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114;p20">
            <a:extLst>
              <a:ext uri="{FF2B5EF4-FFF2-40B4-BE49-F238E27FC236}">
                <a16:creationId xmlns:a16="http://schemas.microsoft.com/office/drawing/2014/main" id="{43DFE200-4830-CB01-C30A-7FB76E41B040}"/>
              </a:ext>
            </a:extLst>
          </p:cNvPr>
          <p:cNvCxnSpPr>
            <a:cxnSpLocks/>
          </p:cNvCxnSpPr>
          <p:nvPr/>
        </p:nvCxnSpPr>
        <p:spPr>
          <a:xfrm>
            <a:off x="6914411" y="446"/>
            <a:ext cx="0" cy="643116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1;p13">
            <a:extLst>
              <a:ext uri="{FF2B5EF4-FFF2-40B4-BE49-F238E27FC236}">
                <a16:creationId xmlns:a16="http://schemas.microsoft.com/office/drawing/2014/main" id="{01994628-5817-FA4F-B749-2C3D911E249A}"/>
              </a:ext>
            </a:extLst>
          </p:cNvPr>
          <p:cNvSpPr txBox="1"/>
          <p:nvPr/>
        </p:nvSpPr>
        <p:spPr>
          <a:xfrm>
            <a:off x="3992838" y="6468061"/>
            <a:ext cx="4817382" cy="36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spAutoFit/>
          </a:bodyPr>
          <a:lstStyle/>
          <a:p>
            <a:pPr indent="9143" algn="ctr" defTabSz="914309">
              <a:lnSpc>
                <a:spcPct val="75000"/>
              </a:lnSpc>
              <a:buClr>
                <a:srgbClr val="000000"/>
              </a:buClr>
            </a:pPr>
            <a:r>
              <a:rPr lang="en-US" sz="1000" kern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@2023 Odysight</a:t>
            </a:r>
            <a:r>
              <a:rPr lang="en-US" sz="1000" kern="0" baseline="30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AI</a:t>
            </a:r>
            <a:r>
              <a:rPr lang="en-US" sz="1000" kern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Proprietary. All rights reserved. Confidential.</a:t>
            </a:r>
            <a:endParaRPr lang="en-US" kern="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C8A7BD-5391-349F-560D-A920476E6200}"/>
              </a:ext>
            </a:extLst>
          </p:cNvPr>
          <p:cNvCxnSpPr>
            <a:cxnSpLocks/>
          </p:cNvCxnSpPr>
          <p:nvPr/>
        </p:nvCxnSpPr>
        <p:spPr>
          <a:xfrm>
            <a:off x="726595" y="517156"/>
            <a:ext cx="0" cy="344416"/>
          </a:xfrm>
          <a:prstGeom prst="line">
            <a:avLst/>
          </a:prstGeom>
          <a:ln w="28575">
            <a:solidFill>
              <a:srgbClr val="802C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103;p46">
            <a:extLst>
              <a:ext uri="{FF2B5EF4-FFF2-40B4-BE49-F238E27FC236}">
                <a16:creationId xmlns:a16="http://schemas.microsoft.com/office/drawing/2014/main" id="{21039F0E-D88A-2604-F977-EABB8C977E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321" t="29627" b="22526"/>
          <a:stretch/>
        </p:blipFill>
        <p:spPr>
          <a:xfrm>
            <a:off x="9619702" y="6400615"/>
            <a:ext cx="1922289" cy="3502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4;p46">
            <a:extLst>
              <a:ext uri="{FF2B5EF4-FFF2-40B4-BE49-F238E27FC236}">
                <a16:creationId xmlns:a16="http://schemas.microsoft.com/office/drawing/2014/main" id="{A73AC0B0-0F1F-9733-A9BD-A2FC25CE4804}"/>
              </a:ext>
            </a:extLst>
          </p:cNvPr>
          <p:cNvSpPr txBox="1"/>
          <p:nvPr/>
        </p:nvSpPr>
        <p:spPr>
          <a:xfrm>
            <a:off x="156747" y="6472220"/>
            <a:ext cx="2065464" cy="276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45694" rIns="91413" bIns="45694" anchor="t" anchorCtr="0">
            <a:spAutoFit/>
          </a:bodyPr>
          <a:lstStyle/>
          <a:p>
            <a:pPr defTabSz="914309">
              <a:buClr>
                <a:srgbClr val="000000"/>
              </a:buClr>
              <a:buSzPts val="1200"/>
            </a:pPr>
            <a:r>
              <a:rPr lang="en-US" sz="12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power of vision |</a:t>
            </a:r>
            <a:endParaRPr sz="1200" kern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63739B-B914-5B35-11D0-8BC98D817A5E}"/>
              </a:ext>
            </a:extLst>
          </p:cNvPr>
          <p:cNvCxnSpPr/>
          <p:nvPr/>
        </p:nvCxnSpPr>
        <p:spPr>
          <a:xfrm>
            <a:off x="0" y="6330198"/>
            <a:ext cx="121912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51;p13">
            <a:extLst>
              <a:ext uri="{FF2B5EF4-FFF2-40B4-BE49-F238E27FC236}">
                <a16:creationId xmlns:a16="http://schemas.microsoft.com/office/drawing/2014/main" id="{1A51259F-0B53-EA36-B6EA-B63036882012}"/>
              </a:ext>
            </a:extLst>
          </p:cNvPr>
          <p:cNvSpPr txBox="1"/>
          <p:nvPr/>
        </p:nvSpPr>
        <p:spPr>
          <a:xfrm rot="16200000">
            <a:off x="10158651" y="3813431"/>
            <a:ext cx="3703565" cy="34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spAutoFit/>
          </a:bodyPr>
          <a:lstStyle/>
          <a:p>
            <a:pPr indent="9143" defTabSz="914309">
              <a:lnSpc>
                <a:spcPct val="75000"/>
              </a:lnSpc>
              <a:buClr>
                <a:srgbClr val="000000"/>
              </a:buClr>
            </a:pPr>
            <a:r>
              <a:rPr lang="en-US" sz="850" kern="0" dirty="0">
                <a:solidFill>
                  <a:srgbClr val="000000"/>
                </a:solidFill>
                <a:latin typeface="Raleway" pitchFamily="2" charset="0"/>
                <a:ea typeface="Montserrat Light"/>
                <a:cs typeface="Montserrat Light"/>
                <a:sym typeface="Montserrat Light"/>
              </a:rPr>
              <a:t>@2024 Odysight</a:t>
            </a:r>
            <a:r>
              <a:rPr lang="en-US" sz="850" kern="0" baseline="30000" dirty="0">
                <a:solidFill>
                  <a:srgbClr val="000000"/>
                </a:solidFill>
                <a:latin typeface="Raleway" pitchFamily="2" charset="0"/>
                <a:ea typeface="Montserrat Light"/>
                <a:cs typeface="Montserrat Light"/>
                <a:sym typeface="Montserrat Light"/>
              </a:rPr>
              <a:t>AI</a:t>
            </a:r>
            <a:r>
              <a:rPr lang="en-US" sz="850" kern="0" dirty="0">
                <a:solidFill>
                  <a:srgbClr val="000000"/>
                </a:solidFill>
                <a:latin typeface="Raleway" pitchFamily="2" charset="0"/>
                <a:ea typeface="Montserrat Light"/>
                <a:cs typeface="Montserrat Light"/>
                <a:sym typeface="Montserrat Light"/>
              </a:rPr>
              <a:t> Proprietary. All rights reserved. Confidential.</a:t>
            </a:r>
            <a:endParaRPr lang="en-US" sz="850" kern="0" dirty="0">
              <a:solidFill>
                <a:srgbClr val="000000"/>
              </a:solidFill>
              <a:latin typeface="Raleway" pitchFamily="2" charset="0"/>
              <a:ea typeface="Miriam Libre"/>
              <a:cs typeface="Miriam Libre"/>
              <a:sym typeface="Miriam Libre"/>
            </a:endParaRPr>
          </a:p>
        </p:txBody>
      </p:sp>
      <p:sp>
        <p:nvSpPr>
          <p:cNvPr id="82" name="Google Shape;121;p21">
            <a:extLst>
              <a:ext uri="{FF2B5EF4-FFF2-40B4-BE49-F238E27FC236}">
                <a16:creationId xmlns:a16="http://schemas.microsoft.com/office/drawing/2014/main" id="{23187AAA-E7A0-4EB8-AB98-DAEC27741CF9}"/>
              </a:ext>
            </a:extLst>
          </p:cNvPr>
          <p:cNvSpPr txBox="1"/>
          <p:nvPr/>
        </p:nvSpPr>
        <p:spPr>
          <a:xfrm>
            <a:off x="769119" y="450298"/>
            <a:ext cx="6767926" cy="57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spAutoFit/>
          </a:bodyPr>
          <a:lstStyle/>
          <a:p>
            <a:pPr defTabSz="914309">
              <a:lnSpc>
                <a:spcPct val="90000"/>
              </a:lnSpc>
              <a:buClr>
                <a:srgbClr val="000000"/>
              </a:buClr>
              <a:defRPr/>
            </a:pPr>
            <a:r>
              <a:rPr lang="en-US" sz="2400" b="1" kern="0">
                <a:solidFill>
                  <a:srgbClr val="6622AA"/>
                </a:solidFill>
                <a:latin typeface="Raleway"/>
                <a:cs typeface="Arial"/>
                <a:sym typeface="Montserrat"/>
              </a:rPr>
              <a:t>Solution Functional Flow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A3DD277-9967-3F43-B323-4E397B73EE9C}"/>
              </a:ext>
            </a:extLst>
          </p:cNvPr>
          <p:cNvGrpSpPr/>
          <p:nvPr/>
        </p:nvGrpSpPr>
        <p:grpSpPr>
          <a:xfrm>
            <a:off x="1054170" y="1632468"/>
            <a:ext cx="10694717" cy="3531602"/>
            <a:chOff x="1193517" y="1412670"/>
            <a:chExt cx="10810397" cy="353206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C809356-1E09-4756-395D-1EB16E0DA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979736" y="1412670"/>
              <a:ext cx="4233998" cy="313883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0A5B04-2376-0AB2-0007-113BB95690A6}"/>
                </a:ext>
              </a:extLst>
            </p:cNvPr>
            <p:cNvSpPr txBox="1"/>
            <p:nvPr/>
          </p:nvSpPr>
          <p:spPr>
            <a:xfrm>
              <a:off x="9831860" y="1683578"/>
              <a:ext cx="1878058" cy="1200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09">
                <a:buClr>
                  <a:srgbClr val="000000"/>
                </a:buClr>
                <a:defRPr/>
              </a:pPr>
              <a:r>
                <a:rPr lang="en-US" kern="0">
                  <a:solidFill>
                    <a:srgbClr val="000000"/>
                  </a:solidFill>
                  <a:latin typeface="Raleway" pitchFamily="2" charset="0"/>
                  <a:ea typeface="Montserrat"/>
                  <a:cs typeface="Montserrat"/>
                  <a:sym typeface="Montserrat"/>
                </a:rPr>
                <a:t>Smart Sensor image acquisition </a:t>
              </a:r>
            </a:p>
            <a:p>
              <a:pPr defTabSz="914309">
                <a:buClr>
                  <a:srgbClr val="000000"/>
                </a:buClr>
                <a:defRPr/>
              </a:pPr>
              <a:endParaRPr lang="en-US" kern="0">
                <a:solidFill>
                  <a:srgbClr val="000000"/>
                </a:solidFill>
                <a:latin typeface="Raleway" pitchFamily="2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6E82D26-9920-8493-B721-B6F6C1BD22D2}"/>
                </a:ext>
              </a:extLst>
            </p:cNvPr>
            <p:cNvSpPr txBox="1"/>
            <p:nvPr/>
          </p:nvSpPr>
          <p:spPr>
            <a:xfrm>
              <a:off x="9831860" y="2838412"/>
              <a:ext cx="1958613" cy="1200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09">
                <a:buClr>
                  <a:srgbClr val="000000"/>
                </a:buClr>
                <a:defRPr/>
              </a:pPr>
              <a:r>
                <a:rPr lang="en-US" kern="0">
                  <a:solidFill>
                    <a:srgbClr val="000000"/>
                  </a:solidFill>
                  <a:latin typeface="Raleway" pitchFamily="2" charset="0"/>
                  <a:ea typeface="Montserrat"/>
                  <a:cs typeface="Montserrat"/>
                  <a:sym typeface="Montserrat"/>
                </a:rPr>
                <a:t>Real-Time continuous  monitoring</a:t>
              </a:r>
            </a:p>
            <a:p>
              <a:pPr defTabSz="914309">
                <a:buClr>
                  <a:srgbClr val="000000"/>
                </a:buClr>
                <a:defRPr/>
              </a:pPr>
              <a:endParaRPr lang="en-US" kern="0">
                <a:solidFill>
                  <a:srgbClr val="000000"/>
                </a:solidFill>
                <a:latin typeface="Raleway" pitchFamily="2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C7C358-99B6-BF72-2910-AA0CE06D79FA}"/>
                </a:ext>
              </a:extLst>
            </p:cNvPr>
            <p:cNvSpPr txBox="1"/>
            <p:nvPr/>
          </p:nvSpPr>
          <p:spPr>
            <a:xfrm>
              <a:off x="9831860" y="4298317"/>
              <a:ext cx="2172054" cy="646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09">
                <a:buClr>
                  <a:srgbClr val="000000"/>
                </a:buClr>
                <a:defRPr/>
              </a:pPr>
              <a:r>
                <a:rPr lang="en-US" kern="0">
                  <a:solidFill>
                    <a:srgbClr val="000000"/>
                  </a:solidFill>
                  <a:latin typeface="Raleway" pitchFamily="2" charset="0"/>
                  <a:ea typeface="Montserrat"/>
                  <a:cs typeface="Montserrat"/>
                  <a:sym typeface="Montserrat"/>
                </a:rPr>
                <a:t>Analyzing</a:t>
              </a:r>
            </a:p>
            <a:p>
              <a:pPr defTabSz="914309">
                <a:buClr>
                  <a:srgbClr val="000000"/>
                </a:buClr>
                <a:defRPr/>
              </a:pPr>
              <a:endParaRPr lang="en-US" kern="0">
                <a:solidFill>
                  <a:srgbClr val="000000"/>
                </a:solidFill>
                <a:latin typeface="Raleway" pitchFamily="2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EEEA18-CB89-445B-AE6A-5531FEB1ABA7}"/>
                </a:ext>
              </a:extLst>
            </p:cNvPr>
            <p:cNvSpPr txBox="1"/>
            <p:nvPr/>
          </p:nvSpPr>
          <p:spPr>
            <a:xfrm>
              <a:off x="1193517" y="4209422"/>
              <a:ext cx="1528923" cy="646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09">
                <a:defRPr/>
              </a:pPr>
              <a:r>
                <a:rPr lang="en-GB">
                  <a:solidFill>
                    <a:srgbClr val="000000"/>
                  </a:solidFill>
                  <a:latin typeface="Raleway" pitchFamily="2" charset="0"/>
                  <a:cs typeface="Calibri" panose="020F0502020204030204" pitchFamily="34" charset="0"/>
                  <a:sym typeface="Arial"/>
                </a:rPr>
                <a:t>AI\ML Processing</a:t>
              </a:r>
              <a:endParaRPr lang="en-IL">
                <a:solidFill>
                  <a:srgbClr val="000000"/>
                </a:solidFill>
                <a:latin typeface="Raleway" pitchFamily="2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F242187-80AA-9E1D-45C4-715F7730447B}"/>
                </a:ext>
              </a:extLst>
            </p:cNvPr>
            <p:cNvSpPr txBox="1"/>
            <p:nvPr/>
          </p:nvSpPr>
          <p:spPr>
            <a:xfrm>
              <a:off x="1193518" y="3053855"/>
              <a:ext cx="2172054" cy="646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09">
                <a:buClr>
                  <a:srgbClr val="000000"/>
                </a:buClr>
                <a:defRPr/>
              </a:pPr>
              <a:r>
                <a:rPr lang="en-US" kern="0">
                  <a:solidFill>
                    <a:srgbClr val="000000"/>
                  </a:solidFill>
                  <a:latin typeface="Raleway" pitchFamily="2" charset="0"/>
                  <a:ea typeface="Montserrat"/>
                  <a:cs typeface="Montserrat"/>
                  <a:sym typeface="Montserrat"/>
                </a:rPr>
                <a:t>Alerting</a:t>
              </a:r>
            </a:p>
            <a:p>
              <a:pPr defTabSz="914309">
                <a:buClr>
                  <a:srgbClr val="000000"/>
                </a:buClr>
                <a:defRPr/>
              </a:pPr>
              <a:endParaRPr lang="en-US" kern="0">
                <a:solidFill>
                  <a:srgbClr val="000000"/>
                </a:solidFill>
                <a:latin typeface="Raleway" pitchFamily="2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" name="Google Shape;123;p21">
              <a:extLst>
                <a:ext uri="{FF2B5EF4-FFF2-40B4-BE49-F238E27FC236}">
                  <a16:creationId xmlns:a16="http://schemas.microsoft.com/office/drawing/2014/main" id="{55E49375-A77A-C5D0-68EF-A245B7A77460}"/>
                </a:ext>
              </a:extLst>
            </p:cNvPr>
            <p:cNvSpPr txBox="1"/>
            <p:nvPr/>
          </p:nvSpPr>
          <p:spPr>
            <a:xfrm>
              <a:off x="4717593" y="3472324"/>
              <a:ext cx="2625687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spAutoFit/>
            </a:bodyPr>
            <a:lstStyle/>
            <a:p>
              <a:pPr algn="ctr" defTabSz="914309">
                <a:buClr>
                  <a:srgbClr val="000000"/>
                </a:buClr>
                <a:defRPr/>
              </a:pPr>
              <a:r>
                <a:rPr lang="en-US" sz="2400" kern="0">
                  <a:solidFill>
                    <a:srgbClr val="000000"/>
                  </a:solidFill>
                  <a:latin typeface="Raleway SemiBold" pitchFamily="2" charset="0"/>
                  <a:ea typeface="Montserrat SemiBold"/>
                  <a:cs typeface="Montserrat SemiBold"/>
                  <a:sym typeface="Montserrat SemiBold"/>
                </a:rPr>
                <a:t>Cloud-based</a:t>
              </a:r>
            </a:p>
          </p:txBody>
        </p:sp>
        <p:pic>
          <p:nvPicPr>
            <p:cNvPr id="52" name="Google Shape;107;p20">
              <a:extLst>
                <a:ext uri="{FF2B5EF4-FFF2-40B4-BE49-F238E27FC236}">
                  <a16:creationId xmlns:a16="http://schemas.microsoft.com/office/drawing/2014/main" id="{1202A79B-1E66-AA69-6D34-9FF92D818D4D}"/>
                </a:ext>
              </a:extLst>
            </p:cNvPr>
            <p:cNvPicPr preferRelativeResize="0"/>
            <p:nvPr/>
          </p:nvPicPr>
          <p:blipFill>
            <a:blip r:embed="rId6"/>
            <a:srcRect/>
            <a:stretch/>
          </p:blipFill>
          <p:spPr>
            <a:xfrm>
              <a:off x="5125774" y="1913737"/>
              <a:ext cx="1881149" cy="1881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0F7A00-0048-2B88-7FF5-9911E9DB5345}"/>
                </a:ext>
              </a:extLst>
            </p:cNvPr>
            <p:cNvSpPr txBox="1"/>
            <p:nvPr/>
          </p:nvSpPr>
          <p:spPr>
            <a:xfrm>
              <a:off x="1193518" y="1763967"/>
              <a:ext cx="1735420" cy="646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09">
                <a:buClr>
                  <a:srgbClr val="000000"/>
                </a:buClr>
                <a:defRPr/>
              </a:pPr>
              <a:r>
                <a:rPr lang="en-US" kern="0" dirty="0">
                  <a:solidFill>
                    <a:srgbClr val="000000"/>
                  </a:solidFill>
                  <a:latin typeface="Raleway" pitchFamily="2" charset="0"/>
                  <a:ea typeface="Montserrat"/>
                  <a:cs typeface="Montserrat"/>
                  <a:sym typeface="Montserrat"/>
                </a:rPr>
                <a:t>Predicting</a:t>
              </a:r>
            </a:p>
            <a:p>
              <a:pPr defTabSz="914309">
                <a:buClr>
                  <a:srgbClr val="000000"/>
                </a:buClr>
                <a:defRPr/>
              </a:pPr>
              <a:endParaRPr lang="en-US" kern="0" dirty="0">
                <a:solidFill>
                  <a:srgbClr val="000000"/>
                </a:solidFill>
                <a:latin typeface="Raleway" pitchFamily="2" charset="0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35524D-8338-367D-1990-033A0D7A3C83}"/>
                </a:ext>
              </a:extLst>
            </p:cNvPr>
            <p:cNvGrpSpPr/>
            <p:nvPr/>
          </p:nvGrpSpPr>
          <p:grpSpPr>
            <a:xfrm>
              <a:off x="2634306" y="1938948"/>
              <a:ext cx="6924858" cy="2490099"/>
              <a:chOff x="2634365" y="2175616"/>
              <a:chExt cx="6924858" cy="2490099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E988953-E637-02B3-4A25-306EEF9D4AA6}"/>
                  </a:ext>
                </a:extLst>
              </p:cNvPr>
              <p:cNvGrpSpPr/>
              <p:nvPr/>
            </p:nvGrpSpPr>
            <p:grpSpPr>
              <a:xfrm>
                <a:off x="2634365" y="2175616"/>
                <a:ext cx="1287262" cy="2490099"/>
                <a:chOff x="2275341" y="2175616"/>
                <a:chExt cx="1287262" cy="2490099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CD3566C7-A141-9093-3B7E-6280A9BD8FFC}"/>
                    </a:ext>
                  </a:extLst>
                </p:cNvPr>
                <p:cNvGrpSpPr/>
                <p:nvPr/>
              </p:nvGrpSpPr>
              <p:grpSpPr>
                <a:xfrm>
                  <a:off x="2275341" y="2175616"/>
                  <a:ext cx="1287262" cy="2490099"/>
                  <a:chOff x="2275341" y="2175616"/>
                  <a:chExt cx="1287262" cy="2490099"/>
                </a:xfrm>
              </p:grpSpPr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54103913-E92C-2CC2-9058-5A447F96CC22}"/>
                      </a:ext>
                    </a:extLst>
                  </p:cNvPr>
                  <p:cNvSpPr/>
                  <p:nvPr/>
                </p:nvSpPr>
                <p:spPr>
                  <a:xfrm>
                    <a:off x="2275341" y="2175616"/>
                    <a:ext cx="1287262" cy="292963"/>
                  </a:xfrm>
                  <a:custGeom>
                    <a:avLst/>
                    <a:gdLst>
                      <a:gd name="connsiteX0" fmla="*/ 0 w 1287262"/>
                      <a:gd name="connsiteY0" fmla="*/ 0 h 292963"/>
                      <a:gd name="connsiteX1" fmla="*/ 994299 w 1287262"/>
                      <a:gd name="connsiteY1" fmla="*/ 0 h 292963"/>
                      <a:gd name="connsiteX2" fmla="*/ 1287262 w 1287262"/>
                      <a:gd name="connsiteY2" fmla="*/ 292963 h 292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87262" h="292963">
                        <a:moveTo>
                          <a:pt x="0" y="0"/>
                        </a:moveTo>
                        <a:lnTo>
                          <a:pt x="994299" y="0"/>
                        </a:lnTo>
                        <a:lnTo>
                          <a:pt x="1287262" y="292963"/>
                        </a:lnTo>
                      </a:path>
                    </a:pathLst>
                  </a:custGeom>
                  <a:noFill/>
                  <a:ln w="34925">
                    <a:solidFill>
                      <a:srgbClr val="5C1F9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09">
                      <a:buClr>
                        <a:srgbClr val="000000"/>
                      </a:buClr>
                      <a:defRPr/>
                    </a:pPr>
                    <a:endParaRPr lang="en-IL" sz="2000" kern="0">
                      <a:solidFill>
                        <a:srgbClr val="000000"/>
                      </a:solidFill>
                      <a:latin typeface="Raleway" pitchFamily="2" charset="0"/>
                      <a:sym typeface="Arial"/>
                    </a:endParaRPr>
                  </a:p>
                </p:txBody>
              </p:sp>
              <p:sp>
                <p:nvSpPr>
                  <p:cNvPr id="71" name="Freeform 70">
                    <a:extLst>
                      <a:ext uri="{FF2B5EF4-FFF2-40B4-BE49-F238E27FC236}">
                        <a16:creationId xmlns:a16="http://schemas.microsoft.com/office/drawing/2014/main" id="{31CB238F-22D5-F952-10F4-46ACEEB2A584}"/>
                      </a:ext>
                    </a:extLst>
                  </p:cNvPr>
                  <p:cNvSpPr/>
                  <p:nvPr/>
                </p:nvSpPr>
                <p:spPr>
                  <a:xfrm flipV="1">
                    <a:off x="2275341" y="4372752"/>
                    <a:ext cx="1287262" cy="292963"/>
                  </a:xfrm>
                  <a:custGeom>
                    <a:avLst/>
                    <a:gdLst>
                      <a:gd name="connsiteX0" fmla="*/ 0 w 1287262"/>
                      <a:gd name="connsiteY0" fmla="*/ 0 h 292963"/>
                      <a:gd name="connsiteX1" fmla="*/ 994299 w 1287262"/>
                      <a:gd name="connsiteY1" fmla="*/ 0 h 292963"/>
                      <a:gd name="connsiteX2" fmla="*/ 1287262 w 1287262"/>
                      <a:gd name="connsiteY2" fmla="*/ 292963 h 292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87262" h="292963">
                        <a:moveTo>
                          <a:pt x="0" y="0"/>
                        </a:moveTo>
                        <a:lnTo>
                          <a:pt x="994299" y="0"/>
                        </a:lnTo>
                        <a:lnTo>
                          <a:pt x="1287262" y="292963"/>
                        </a:lnTo>
                      </a:path>
                    </a:pathLst>
                  </a:custGeom>
                  <a:noFill/>
                  <a:ln w="34925">
                    <a:solidFill>
                      <a:srgbClr val="5C1F9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09">
                      <a:buClr>
                        <a:srgbClr val="000000"/>
                      </a:buClr>
                      <a:defRPr/>
                    </a:pPr>
                    <a:endParaRPr lang="en-IL" sz="2000" kern="0">
                      <a:solidFill>
                        <a:srgbClr val="000000"/>
                      </a:solidFill>
                      <a:latin typeface="Raleway" pitchFamily="2" charset="0"/>
                      <a:sym typeface="Arial"/>
                    </a:endParaRPr>
                  </a:p>
                </p:txBody>
              </p:sp>
            </p:grpSp>
            <p:cxnSp>
              <p:nvCxnSpPr>
                <p:cNvPr id="85" name="Google Shape;114;p20">
                  <a:extLst>
                    <a:ext uri="{FF2B5EF4-FFF2-40B4-BE49-F238E27FC236}">
                      <a16:creationId xmlns:a16="http://schemas.microsoft.com/office/drawing/2014/main" id="{2E36A763-58A6-FE29-4434-40AEF779A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5341" y="3420665"/>
                  <a:ext cx="1287262" cy="0"/>
                </a:xfrm>
                <a:prstGeom prst="straightConnector1">
                  <a:avLst/>
                </a:prstGeom>
                <a:noFill/>
                <a:ln w="34925" cap="flat" cmpd="sng">
                  <a:solidFill>
                    <a:srgbClr val="5C1F9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CB79E0F-E2A6-BE01-DC32-5716907C2DAE}"/>
                  </a:ext>
                </a:extLst>
              </p:cNvPr>
              <p:cNvGrpSpPr/>
              <p:nvPr/>
            </p:nvGrpSpPr>
            <p:grpSpPr>
              <a:xfrm rot="10800000">
                <a:off x="8271961" y="2175616"/>
                <a:ext cx="1287262" cy="2490099"/>
                <a:chOff x="2275341" y="2175616"/>
                <a:chExt cx="1287262" cy="2490099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60B136B4-FBBF-ECE0-30DB-3C9BF38129B1}"/>
                    </a:ext>
                  </a:extLst>
                </p:cNvPr>
                <p:cNvGrpSpPr/>
                <p:nvPr/>
              </p:nvGrpSpPr>
              <p:grpSpPr>
                <a:xfrm>
                  <a:off x="2275341" y="2175616"/>
                  <a:ext cx="1287262" cy="2490099"/>
                  <a:chOff x="2275341" y="2175616"/>
                  <a:chExt cx="1287262" cy="2490099"/>
                </a:xfrm>
              </p:grpSpPr>
              <p:sp>
                <p:nvSpPr>
                  <p:cNvPr id="92" name="Freeform 91">
                    <a:extLst>
                      <a:ext uri="{FF2B5EF4-FFF2-40B4-BE49-F238E27FC236}">
                        <a16:creationId xmlns:a16="http://schemas.microsoft.com/office/drawing/2014/main" id="{D243C911-8CE6-A420-A590-D88817582721}"/>
                      </a:ext>
                    </a:extLst>
                  </p:cNvPr>
                  <p:cNvSpPr/>
                  <p:nvPr/>
                </p:nvSpPr>
                <p:spPr>
                  <a:xfrm>
                    <a:off x="2275341" y="2175616"/>
                    <a:ext cx="1287262" cy="292963"/>
                  </a:xfrm>
                  <a:custGeom>
                    <a:avLst/>
                    <a:gdLst>
                      <a:gd name="connsiteX0" fmla="*/ 0 w 1287262"/>
                      <a:gd name="connsiteY0" fmla="*/ 0 h 292963"/>
                      <a:gd name="connsiteX1" fmla="*/ 994299 w 1287262"/>
                      <a:gd name="connsiteY1" fmla="*/ 0 h 292963"/>
                      <a:gd name="connsiteX2" fmla="*/ 1287262 w 1287262"/>
                      <a:gd name="connsiteY2" fmla="*/ 292963 h 292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87262" h="292963">
                        <a:moveTo>
                          <a:pt x="0" y="0"/>
                        </a:moveTo>
                        <a:lnTo>
                          <a:pt x="994299" y="0"/>
                        </a:lnTo>
                        <a:lnTo>
                          <a:pt x="1287262" y="292963"/>
                        </a:lnTo>
                      </a:path>
                    </a:pathLst>
                  </a:custGeom>
                  <a:noFill/>
                  <a:ln w="34925">
                    <a:solidFill>
                      <a:srgbClr val="5C1F9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09">
                      <a:buClr>
                        <a:srgbClr val="000000"/>
                      </a:buClr>
                      <a:defRPr/>
                    </a:pPr>
                    <a:endParaRPr lang="en-IL" sz="2000" kern="0">
                      <a:solidFill>
                        <a:srgbClr val="000000"/>
                      </a:solidFill>
                      <a:latin typeface="Raleway" pitchFamily="2" charset="0"/>
                      <a:sym typeface="Arial"/>
                    </a:endParaRPr>
                  </a:p>
                </p:txBody>
              </p:sp>
              <p:sp>
                <p:nvSpPr>
                  <p:cNvPr id="93" name="Freeform 92">
                    <a:extLst>
                      <a:ext uri="{FF2B5EF4-FFF2-40B4-BE49-F238E27FC236}">
                        <a16:creationId xmlns:a16="http://schemas.microsoft.com/office/drawing/2014/main" id="{6F395B71-997D-53A8-ED2F-27B6AE58F507}"/>
                      </a:ext>
                    </a:extLst>
                  </p:cNvPr>
                  <p:cNvSpPr/>
                  <p:nvPr/>
                </p:nvSpPr>
                <p:spPr>
                  <a:xfrm flipV="1">
                    <a:off x="2275341" y="4372752"/>
                    <a:ext cx="1287262" cy="292963"/>
                  </a:xfrm>
                  <a:custGeom>
                    <a:avLst/>
                    <a:gdLst>
                      <a:gd name="connsiteX0" fmla="*/ 0 w 1287262"/>
                      <a:gd name="connsiteY0" fmla="*/ 0 h 292963"/>
                      <a:gd name="connsiteX1" fmla="*/ 994299 w 1287262"/>
                      <a:gd name="connsiteY1" fmla="*/ 0 h 292963"/>
                      <a:gd name="connsiteX2" fmla="*/ 1287262 w 1287262"/>
                      <a:gd name="connsiteY2" fmla="*/ 292963 h 292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87262" h="292963">
                        <a:moveTo>
                          <a:pt x="0" y="0"/>
                        </a:moveTo>
                        <a:lnTo>
                          <a:pt x="994299" y="0"/>
                        </a:lnTo>
                        <a:lnTo>
                          <a:pt x="1287262" y="292963"/>
                        </a:lnTo>
                      </a:path>
                    </a:pathLst>
                  </a:custGeom>
                  <a:noFill/>
                  <a:ln w="34925">
                    <a:solidFill>
                      <a:srgbClr val="5C1F99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309">
                      <a:buClr>
                        <a:srgbClr val="000000"/>
                      </a:buClr>
                      <a:defRPr/>
                    </a:pPr>
                    <a:endParaRPr lang="en-IL" sz="2000" kern="0">
                      <a:solidFill>
                        <a:srgbClr val="000000"/>
                      </a:solidFill>
                      <a:latin typeface="Raleway" pitchFamily="2" charset="0"/>
                      <a:sym typeface="Arial"/>
                    </a:endParaRPr>
                  </a:p>
                </p:txBody>
              </p:sp>
            </p:grpSp>
            <p:cxnSp>
              <p:nvCxnSpPr>
                <p:cNvPr id="91" name="Google Shape;114;p20">
                  <a:extLst>
                    <a:ext uri="{FF2B5EF4-FFF2-40B4-BE49-F238E27FC236}">
                      <a16:creationId xmlns:a16="http://schemas.microsoft.com/office/drawing/2014/main" id="{E065051D-85AD-6CDD-6D19-32BB8E6532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5341" y="3420665"/>
                  <a:ext cx="1287262" cy="0"/>
                </a:xfrm>
                <a:prstGeom prst="straightConnector1">
                  <a:avLst/>
                </a:prstGeom>
                <a:noFill/>
                <a:ln w="34925" cap="flat" cmpd="sng">
                  <a:solidFill>
                    <a:srgbClr val="5C1F9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21" name="Google Shape;626;p65">
            <a:extLst>
              <a:ext uri="{FF2B5EF4-FFF2-40B4-BE49-F238E27FC236}">
                <a16:creationId xmlns:a16="http://schemas.microsoft.com/office/drawing/2014/main" id="{D7E41212-D4A3-F8C5-A5F3-ED73D88C4EBB}"/>
              </a:ext>
            </a:extLst>
          </p:cNvPr>
          <p:cNvSpPr/>
          <p:nvPr/>
        </p:nvSpPr>
        <p:spPr>
          <a:xfrm>
            <a:off x="769120" y="1478654"/>
            <a:ext cx="10871760" cy="3996846"/>
          </a:xfrm>
          <a:prstGeom prst="roundRect">
            <a:avLst>
              <a:gd name="adj" fmla="val 7963"/>
            </a:avLst>
          </a:prstGeom>
          <a:noFill/>
          <a:ln w="22225" cap="flat" cmpd="sng">
            <a:solidFill>
              <a:srgbClr val="9C85F3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13" tIns="45694" rIns="91413" bIns="45694" anchor="ctr" anchorCtr="0">
            <a:noAutofit/>
          </a:bodyPr>
          <a:lstStyle/>
          <a:p>
            <a:pPr algn="ctr" defTabSz="914309">
              <a:buClr>
                <a:srgbClr val="000000"/>
              </a:buClr>
              <a:buSzPts val="1400"/>
            </a:pPr>
            <a:endParaRPr sz="14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8D67964-8BAF-D5D3-7A90-AA1ED326B1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14845" y="6348351"/>
            <a:ext cx="731605" cy="524700"/>
          </a:xfrm>
        </p:spPr>
        <p:txBody>
          <a:bodyPr/>
          <a:lstStyle/>
          <a:p>
            <a:r>
              <a:rPr lang="en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122184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CFC862A5AE8B4080DCE7C04C596441" ma:contentTypeVersion="14" ma:contentTypeDescription="Create a new document." ma:contentTypeScope="" ma:versionID="ebc4e4ee69c87db47e1b27a0ab4bd6df">
  <xsd:schema xmlns:xsd="http://www.w3.org/2001/XMLSchema" xmlns:xs="http://www.w3.org/2001/XMLSchema" xmlns:p="http://schemas.microsoft.com/office/2006/metadata/properties" xmlns:ns2="f2b26085-1906-4fbc-b085-f06304310f2c" xmlns:ns3="1d03a036-4dca-40ec-9694-4c2e7d6a27e5" targetNamespace="http://schemas.microsoft.com/office/2006/metadata/properties" ma:root="true" ma:fieldsID="ad67ebda28b7923034f57ed7d6954811" ns2:_="" ns3:_="">
    <xsd:import namespace="f2b26085-1906-4fbc-b085-f06304310f2c"/>
    <xsd:import namespace="1d03a036-4dca-40ec-9694-4c2e7d6a27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26085-1906-4fbc-b085-f06304310f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d397050-2ebf-4392-8d90-0c0ecb8bcb0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03a036-4dca-40ec-9694-4c2e7d6a27e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6c9509a-7021-4eb0-88d2-756a72662c5b}" ma:internalName="TaxCatchAll" ma:showField="CatchAllData" ma:web="1d03a036-4dca-40ec-9694-4c2e7d6a27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d03a036-4dca-40ec-9694-4c2e7d6a27e5">
      <UserInfo>
        <DisplayName>Eli Israeli</DisplayName>
        <AccountId>1285</AccountId>
        <AccountType/>
      </UserInfo>
      <UserInfo>
        <DisplayName>Kobe Avinu</DisplayName>
        <AccountId>315</AccountId>
        <AccountType/>
      </UserInfo>
      <UserInfo>
        <DisplayName>Roee Piterman</DisplayName>
        <AccountId>631</AccountId>
        <AccountType/>
      </UserInfo>
      <UserInfo>
        <DisplayName>Dana Hershkovitz</DisplayName>
        <AccountId>1309</AccountId>
        <AccountType/>
      </UserInfo>
      <UserInfo>
        <DisplayName>Alex Kushnirsky</DisplayName>
        <AccountId>541</AccountId>
        <AccountType/>
      </UserInfo>
      <UserInfo>
        <DisplayName>Yehu Ofer</DisplayName>
        <AccountId>214</AccountId>
        <AccountType/>
      </UserInfo>
      <UserInfo>
        <DisplayName>Kfir Granit</DisplayName>
        <AccountId>406</AccountId>
        <AccountType/>
      </UserInfo>
      <UserInfo>
        <DisplayName>Tanya Yosef</DisplayName>
        <AccountId>125</AccountId>
        <AccountType/>
      </UserInfo>
      <UserInfo>
        <DisplayName>Arik Priel</DisplayName>
        <AccountId>32</AccountId>
        <AccountType/>
      </UserInfo>
      <UserInfo>
        <DisplayName>Ilia Baskin</DisplayName>
        <AccountId>587</AccountId>
        <AccountType/>
      </UserInfo>
      <UserInfo>
        <DisplayName>Jacob Bortman</DisplayName>
        <AccountId>1661</AccountId>
        <AccountType/>
      </UserInfo>
      <UserInfo>
        <DisplayName>Gal Shir</DisplayName>
        <AccountId>549</AccountId>
        <AccountType/>
      </UserInfo>
      <UserInfo>
        <DisplayName>Ido Molad</DisplayName>
        <AccountId>711</AccountId>
        <AccountType/>
      </UserInfo>
    </SharedWithUsers>
    <TaxCatchAll xmlns="1d03a036-4dca-40ec-9694-4c2e7d6a27e5" xsi:nil="true"/>
    <lcf76f155ced4ddcb4097134ff3c332f xmlns="f2b26085-1906-4fbc-b085-f06304310f2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677CEA-3BF8-4E33-83D8-F465304EF616}">
  <ds:schemaRefs>
    <ds:schemaRef ds:uri="1d03a036-4dca-40ec-9694-4c2e7d6a27e5"/>
    <ds:schemaRef ds:uri="f2b26085-1906-4fbc-b085-f06304310f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B610819-4025-46C3-93B2-F290A1B2324B}">
  <ds:schemaRefs>
    <ds:schemaRef ds:uri="1d03a036-4dca-40ec-9694-4c2e7d6a27e5"/>
    <ds:schemaRef ds:uri="f2b26085-1906-4fbc-b085-f06304310f2c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1916CB6-94FA-41BF-8317-398513139B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152</Words>
  <Application>Microsoft Office PowerPoint</Application>
  <PresentationFormat>Широкоэкранный</PresentationFormat>
  <Paragraphs>34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</vt:i4>
      </vt:variant>
    </vt:vector>
  </HeadingPairs>
  <TitlesOfParts>
    <vt:vector size="15" baseType="lpstr">
      <vt:lpstr>Aptos</vt:lpstr>
      <vt:lpstr>Arial</vt:lpstr>
      <vt:lpstr>Calibri</vt:lpstr>
      <vt:lpstr>Miriam Libre</vt:lpstr>
      <vt:lpstr>Montserrat</vt:lpstr>
      <vt:lpstr>Montserrat Light</vt:lpstr>
      <vt:lpstr>Montserrat SemiBold</vt:lpstr>
      <vt:lpstr>Raleway</vt:lpstr>
      <vt:lpstr>Raleway SemiBold</vt:lpstr>
      <vt:lpstr>Simple Light</vt:lpstr>
      <vt:lpstr>1_Simple Light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Hershkovitz</dc:creator>
  <cp:lastModifiedBy>Yomona</cp:lastModifiedBy>
  <cp:revision>11</cp:revision>
  <dcterms:created xsi:type="dcterms:W3CDTF">2024-02-20T08:07:58Z</dcterms:created>
  <dcterms:modified xsi:type="dcterms:W3CDTF">2024-06-06T13:01:34Z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0x010100F6CFC862A5AE8B4080DCE7C04C596441</vt:lpwstr>
  </property>
  <property fmtid="{D5CDD505-2E9C-101B-9397-08002B2CF9AE}" pid="3" name="MediaServiceImageTags">
    <vt:lpwstr/>
  </property>
</Properties>
</file>